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81" r:id="rId5"/>
    <p:sldId id="282" r:id="rId6"/>
    <p:sldId id="261" r:id="rId7"/>
    <p:sldId id="262" r:id="rId8"/>
    <p:sldId id="263" r:id="rId9"/>
    <p:sldId id="266" r:id="rId10"/>
    <p:sldId id="265" r:id="rId11"/>
    <p:sldId id="278" r:id="rId12"/>
    <p:sldId id="267" r:id="rId13"/>
    <p:sldId id="269" r:id="rId14"/>
    <p:sldId id="276" r:id="rId15"/>
    <p:sldId id="284" r:id="rId16"/>
    <p:sldId id="268" r:id="rId17"/>
    <p:sldId id="290" r:id="rId18"/>
    <p:sldId id="285" r:id="rId19"/>
    <p:sldId id="271" r:id="rId20"/>
    <p:sldId id="288" r:id="rId21"/>
    <p:sldId id="289" r:id="rId22"/>
    <p:sldId id="283" r:id="rId23"/>
    <p:sldId id="280" r:id="rId24"/>
    <p:sldId id="27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189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78C2-819C-41FE-83FC-9FE63F63291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4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78C2-819C-41FE-83FC-9FE63F63291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4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78C2-819C-41FE-83FC-9FE63F63291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4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78C2-819C-41FE-83FC-9FE63F63291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47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78C2-819C-41FE-83FC-9FE63F63291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2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105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78C2-819C-41FE-83FC-9FE63F63291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615B09-D49C-485A-A609-854410D270ED}"/>
              </a:ext>
            </a:extLst>
          </p:cNvPr>
          <p:cNvCxnSpPr/>
          <p:nvPr userDrawn="1"/>
        </p:nvCxnSpPr>
        <p:spPr>
          <a:xfrm>
            <a:off x="628651" y="1275692"/>
            <a:ext cx="785478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182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78C2-819C-41FE-83FC-9FE63F63291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28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78C2-819C-41FE-83FC-9FE63F63291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88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78C2-819C-41FE-83FC-9FE63F63291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04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78C2-819C-41FE-83FC-9FE63F63291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68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78C2-819C-41FE-83FC-9FE63F63291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86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C78C2-819C-41FE-83FC-9FE63F63291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CE83D-9366-4C37-900C-C276385AC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8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noxMakers/CodingWorkshops/tree/master/MusicBox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24A8-1F91-473D-8C16-21064EE89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476" y="568417"/>
            <a:ext cx="7772400" cy="1347530"/>
          </a:xfrm>
        </p:spPr>
        <p:txBody>
          <a:bodyPr/>
          <a:lstStyle/>
          <a:p>
            <a:r>
              <a:rPr lang="en-US" dirty="0"/>
              <a:t>Intro to Arduino:</a:t>
            </a:r>
            <a:br>
              <a:rPr lang="en-US" dirty="0"/>
            </a:br>
            <a:r>
              <a:rPr lang="en-US" sz="3000" dirty="0"/>
              <a:t>Build a Digital Music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7001B-7473-4513-8DCE-90558FFC5D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39"/>
          <a:stretch/>
        </p:blipFill>
        <p:spPr>
          <a:xfrm>
            <a:off x="1777311" y="2434282"/>
            <a:ext cx="5944417" cy="391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42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07" y="480036"/>
            <a:ext cx="8476581" cy="692925"/>
          </a:xfrm>
        </p:spPr>
        <p:txBody>
          <a:bodyPr>
            <a:noAutofit/>
          </a:bodyPr>
          <a:lstStyle/>
          <a:p>
            <a:r>
              <a:rPr lang="en-US" sz="2800" dirty="0"/>
              <a:t>Download the </a:t>
            </a:r>
            <a:r>
              <a:rPr lang="en-US" sz="2800" dirty="0" err="1"/>
              <a:t>led_flash</a:t>
            </a:r>
            <a:r>
              <a:rPr lang="en-US" sz="2800" dirty="0"/>
              <a:t> sketch and upload to your Arduino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2B27A2-B7E5-47F2-8667-3F335FF6AE44}"/>
              </a:ext>
            </a:extLst>
          </p:cNvPr>
          <p:cNvSpPr txBox="1"/>
          <p:nvPr/>
        </p:nvSpPr>
        <p:spPr>
          <a:xfrm>
            <a:off x="397888" y="1502372"/>
            <a:ext cx="41741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“</a:t>
            </a:r>
            <a:r>
              <a:rPr lang="en-US" dirty="0" err="1"/>
              <a:t>led_flash.ino</a:t>
            </a:r>
            <a:r>
              <a:rPr lang="en-US" dirty="0"/>
              <a:t>” from KM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r>
              <a:rPr lang="en-US" dirty="0"/>
              <a:t>Web search “</a:t>
            </a:r>
            <a:r>
              <a:rPr lang="en-US" dirty="0" err="1"/>
              <a:t>knox</a:t>
            </a:r>
            <a:r>
              <a:rPr lang="en-US" dirty="0"/>
              <a:t> makers git hub”</a:t>
            </a:r>
          </a:p>
          <a:p>
            <a:endParaRPr lang="en-US" dirty="0"/>
          </a:p>
          <a:p>
            <a:r>
              <a:rPr lang="en-US" dirty="0"/>
              <a:t>https://github.com/KnoxMakers/CodingWorkshops/tree/master/MusicBox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62FA8C-D80F-4F5F-A3CA-BEB81A3FAAF0}"/>
              </a:ext>
            </a:extLst>
          </p:cNvPr>
          <p:cNvSpPr txBox="1"/>
          <p:nvPr/>
        </p:nvSpPr>
        <p:spPr>
          <a:xfrm>
            <a:off x="4905632" y="1502372"/>
            <a:ext cx="385330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 to Arduino using the upload button:</a:t>
            </a:r>
          </a:p>
          <a:p>
            <a:r>
              <a:rPr lang="en-US" dirty="0"/>
              <a:t>    Look for the “Done uploading” (or errors) in the status bar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D29B39-AE98-4131-8EB3-0AB1B60A51DF}"/>
              </a:ext>
            </a:extLst>
          </p:cNvPr>
          <p:cNvGrpSpPr/>
          <p:nvPr/>
        </p:nvGrpSpPr>
        <p:grpSpPr>
          <a:xfrm>
            <a:off x="4657472" y="2883337"/>
            <a:ext cx="3853301" cy="3686299"/>
            <a:chOff x="5661923" y="2569220"/>
            <a:chExt cx="2793245" cy="270402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F603588-7B3E-4510-B82A-91941E501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1923" y="2569220"/>
              <a:ext cx="2793245" cy="2704025"/>
            </a:xfrm>
            <a:prstGeom prst="rect">
              <a:avLst/>
            </a:prstGeom>
          </p:spPr>
        </p:pic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1495487-EAEE-4DCA-9F73-808445F219FB}"/>
                </a:ext>
              </a:extLst>
            </p:cNvPr>
            <p:cNvSpPr/>
            <p:nvPr/>
          </p:nvSpPr>
          <p:spPr>
            <a:xfrm>
              <a:off x="5743961" y="2715203"/>
              <a:ext cx="163384" cy="16813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3EE67DA-A9DE-46BD-AF15-D44BECF60F36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4883339" y="2121408"/>
            <a:ext cx="112694" cy="9609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714FD6B-F365-4C1C-B9CA-B9FE677C439F}"/>
              </a:ext>
            </a:extLst>
          </p:cNvPr>
          <p:cNvCxnSpPr>
            <a:cxnSpLocks/>
          </p:cNvCxnSpPr>
          <p:nvPr/>
        </p:nvCxnSpPr>
        <p:spPr>
          <a:xfrm flipH="1">
            <a:off x="5301049" y="2384854"/>
            <a:ext cx="1309260" cy="35587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789692E-3829-4A13-BFC7-4458B5805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24" y="3359564"/>
            <a:ext cx="3920935" cy="327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8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95" y="597838"/>
            <a:ext cx="7966710" cy="692925"/>
          </a:xfrm>
        </p:spPr>
        <p:txBody>
          <a:bodyPr>
            <a:noAutofit/>
          </a:bodyPr>
          <a:lstStyle/>
          <a:p>
            <a:r>
              <a:rPr lang="en-US" sz="2800" dirty="0"/>
              <a:t>Connect the Pushbutton to your Arduino and press it!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2B27A2-B7E5-47F2-8667-3F335FF6AE44}"/>
              </a:ext>
            </a:extLst>
          </p:cNvPr>
          <p:cNvSpPr txBox="1"/>
          <p:nvPr/>
        </p:nvSpPr>
        <p:spPr>
          <a:xfrm>
            <a:off x="731520" y="1619762"/>
            <a:ext cx="486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One wire goes to GND, one wire goes to D8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C6B555-56C3-43AC-96C3-B01D30AD0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5" t="31145" r="22121" b="33120"/>
          <a:stretch/>
        </p:blipFill>
        <p:spPr>
          <a:xfrm rot="10800000">
            <a:off x="1058974" y="2074801"/>
            <a:ext cx="3951548" cy="1161535"/>
          </a:xfrm>
          <a:prstGeom prst="rect">
            <a:avLst/>
          </a:prstGeom>
        </p:spPr>
      </p:pic>
      <p:pic>
        <p:nvPicPr>
          <p:cNvPr id="1026" name="Picture 2" descr="Image result for arduino nano">
            <a:extLst>
              <a:ext uri="{FF2B5EF4-FFF2-40B4-BE49-F238E27FC236}">
                <a16:creationId xmlns:a16="http://schemas.microsoft.com/office/drawing/2014/main" id="{E5D9B305-9078-4A3E-8BDF-34E0EACCA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23796" r="6242" b="27737"/>
          <a:stretch/>
        </p:blipFill>
        <p:spPr bwMode="auto">
          <a:xfrm>
            <a:off x="3880022" y="3866531"/>
            <a:ext cx="5097162" cy="205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BE39FEC-E57D-409A-90AE-6F9512DE1183}"/>
              </a:ext>
            </a:extLst>
          </p:cNvPr>
          <p:cNvSpPr/>
          <p:nvPr/>
        </p:nvSpPr>
        <p:spPr>
          <a:xfrm>
            <a:off x="5492578" y="3767676"/>
            <a:ext cx="543698" cy="5571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A7A3C-8997-4EA8-883A-743E0D55E4B9}"/>
              </a:ext>
            </a:extLst>
          </p:cNvPr>
          <p:cNvSpPr txBox="1"/>
          <p:nvPr/>
        </p:nvSpPr>
        <p:spPr>
          <a:xfrm>
            <a:off x="4797513" y="3367566"/>
            <a:ext cx="190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  <a:r>
              <a:rPr lang="en-US" sz="2000" baseline="30000" dirty="0"/>
              <a:t>th</a:t>
            </a:r>
            <a:r>
              <a:rPr lang="en-US" sz="2000" dirty="0"/>
              <a:t> pin from left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A5302E-23F0-49B9-889B-4B4DBEE255E9}"/>
              </a:ext>
            </a:extLst>
          </p:cNvPr>
          <p:cNvSpPr/>
          <p:nvPr/>
        </p:nvSpPr>
        <p:spPr>
          <a:xfrm>
            <a:off x="7376983" y="3767676"/>
            <a:ext cx="543698" cy="5571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5B10E-761F-43F1-B8A0-7E6B7260A19D}"/>
              </a:ext>
            </a:extLst>
          </p:cNvPr>
          <p:cNvSpPr txBox="1"/>
          <p:nvPr/>
        </p:nvSpPr>
        <p:spPr>
          <a:xfrm>
            <a:off x="6925963" y="3372182"/>
            <a:ext cx="2051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  <a:r>
              <a:rPr lang="en-US" sz="2000" baseline="30000" dirty="0"/>
              <a:t>th</a:t>
            </a:r>
            <a:r>
              <a:rPr lang="en-US" sz="2000" dirty="0"/>
              <a:t> pin from right</a:t>
            </a:r>
          </a:p>
        </p:txBody>
      </p:sp>
    </p:spTree>
    <p:extLst>
      <p:ext uri="{BB962C8B-B14F-4D97-AF65-F5344CB8AC3E}">
        <p14:creationId xmlns:p14="http://schemas.microsoft.com/office/powerpoint/2010/main" val="641787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CA81D1-B10F-4243-9D0B-4687CDED8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" y="1518543"/>
            <a:ext cx="3372321" cy="43249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82B27A2-B7E5-47F2-8667-3F335FF6AE44}"/>
              </a:ext>
            </a:extLst>
          </p:cNvPr>
          <p:cNvSpPr txBox="1"/>
          <p:nvPr/>
        </p:nvSpPr>
        <p:spPr>
          <a:xfrm>
            <a:off x="4485504" y="1724645"/>
            <a:ext cx="44356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sketch is broadly organized into 3 sections</a:t>
            </a:r>
          </a:p>
          <a:p>
            <a:endParaRPr lang="en-US" dirty="0"/>
          </a:p>
          <a:p>
            <a:pPr marL="214313" indent="-214313">
              <a:buFontTx/>
              <a:buChar char="-"/>
            </a:pPr>
            <a:r>
              <a:rPr lang="en-US" dirty="0"/>
              <a:t>Definitions: which pins are used for what</a:t>
            </a:r>
          </a:p>
          <a:p>
            <a:pPr marL="557213" lvl="1" indent="-214313">
              <a:buFontTx/>
              <a:buChar char="-"/>
            </a:pPr>
            <a:r>
              <a:rPr lang="en-US" dirty="0"/>
              <a:t>This makes the code below easier to read</a:t>
            </a:r>
          </a:p>
          <a:p>
            <a:pPr marL="214313" indent="-214313">
              <a:buFontTx/>
              <a:buChar char="-"/>
            </a:pPr>
            <a:endParaRPr lang="en-US" dirty="0"/>
          </a:p>
          <a:p>
            <a:pPr marL="214313" indent="-214313">
              <a:buFontTx/>
              <a:buChar char="-"/>
            </a:pPr>
            <a:r>
              <a:rPr lang="en-US" dirty="0"/>
              <a:t>Setup() – function is run one time, each time the Arduino is powered up</a:t>
            </a:r>
          </a:p>
          <a:p>
            <a:pPr marL="557213" lvl="1" indent="-214313">
              <a:buFontTx/>
              <a:buChar char="-"/>
            </a:pPr>
            <a:r>
              <a:rPr lang="en-US" dirty="0"/>
              <a:t>Used to set pins as inputs or outputs</a:t>
            </a:r>
          </a:p>
          <a:p>
            <a:pPr marL="214313" indent="-214313">
              <a:buFontTx/>
              <a:buChar char="-"/>
            </a:pPr>
            <a:endParaRPr lang="en-US" dirty="0"/>
          </a:p>
          <a:p>
            <a:pPr marL="214313" indent="-214313">
              <a:buFontTx/>
              <a:buChar char="-"/>
            </a:pPr>
            <a:r>
              <a:rPr lang="en-US" dirty="0"/>
              <a:t>loop() – function is run over and over as long as the Arduino is powered up</a:t>
            </a:r>
          </a:p>
          <a:p>
            <a:pPr marL="557213" lvl="1" indent="-214313">
              <a:buFontTx/>
              <a:buChar char="-"/>
            </a:pPr>
            <a:r>
              <a:rPr lang="en-US" dirty="0"/>
              <a:t>Logic that determines what to do when button is pressed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95" y="670832"/>
            <a:ext cx="8031737" cy="600461"/>
          </a:xfrm>
        </p:spPr>
        <p:txBody>
          <a:bodyPr>
            <a:noAutofit/>
          </a:bodyPr>
          <a:lstStyle/>
          <a:p>
            <a:r>
              <a:rPr lang="en-US" sz="3600" dirty="0"/>
              <a:t>The </a:t>
            </a:r>
            <a:r>
              <a:rPr lang="en-US" sz="3600" dirty="0" err="1"/>
              <a:t>led_flash</a:t>
            </a:r>
            <a:r>
              <a:rPr lang="en-US" sz="3600" dirty="0"/>
              <a:t> sketch explained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18E601-60DC-48B2-8A83-771AB5D0E368}"/>
              </a:ext>
            </a:extLst>
          </p:cNvPr>
          <p:cNvCxnSpPr>
            <a:cxnSpLocks/>
          </p:cNvCxnSpPr>
          <p:nvPr/>
        </p:nvCxnSpPr>
        <p:spPr>
          <a:xfrm flipH="1">
            <a:off x="2863849" y="2755201"/>
            <a:ext cx="16835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51EF53-7647-4236-AD12-C30B80C6D014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3467100" y="3848303"/>
            <a:ext cx="101840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57CEDE-B2CA-4C11-A311-13B5752C7ABC}"/>
              </a:ext>
            </a:extLst>
          </p:cNvPr>
          <p:cNvCxnSpPr>
            <a:cxnSpLocks/>
          </p:cNvCxnSpPr>
          <p:nvPr/>
        </p:nvCxnSpPr>
        <p:spPr>
          <a:xfrm flipH="1">
            <a:off x="4006685" y="5006340"/>
            <a:ext cx="4788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F567971-10F8-4BD6-95E0-DA8E77135C6D}"/>
              </a:ext>
            </a:extLst>
          </p:cNvPr>
          <p:cNvSpPr/>
          <p:nvPr/>
        </p:nvSpPr>
        <p:spPr>
          <a:xfrm>
            <a:off x="634364" y="2571750"/>
            <a:ext cx="2229485" cy="5705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F49B962-0A70-4F48-A001-2BB0419E8D87}"/>
              </a:ext>
            </a:extLst>
          </p:cNvPr>
          <p:cNvSpPr/>
          <p:nvPr/>
        </p:nvSpPr>
        <p:spPr>
          <a:xfrm>
            <a:off x="634365" y="3389508"/>
            <a:ext cx="2832735" cy="8582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FF9C1C-5444-4903-A9A3-978BD5AD760E}"/>
              </a:ext>
            </a:extLst>
          </p:cNvPr>
          <p:cNvSpPr/>
          <p:nvPr/>
        </p:nvSpPr>
        <p:spPr>
          <a:xfrm>
            <a:off x="634364" y="4397988"/>
            <a:ext cx="3372321" cy="1494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62901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53" y="450172"/>
            <a:ext cx="7381183" cy="692925"/>
          </a:xfrm>
        </p:spPr>
        <p:txBody>
          <a:bodyPr>
            <a:noAutofit/>
          </a:bodyPr>
          <a:lstStyle/>
          <a:p>
            <a:r>
              <a:rPr lang="en-US" sz="3200" dirty="0"/>
              <a:t>Let’s hook up the rest of the circuit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05797-B460-44F3-9BCF-34699419B5DD}"/>
              </a:ext>
            </a:extLst>
          </p:cNvPr>
          <p:cNvSpPr/>
          <p:nvPr/>
        </p:nvSpPr>
        <p:spPr>
          <a:xfrm>
            <a:off x="3817469" y="6045562"/>
            <a:ext cx="2506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Red lead -&gt; “5V”</a:t>
            </a:r>
          </a:p>
          <a:p>
            <a:r>
              <a:rPr lang="en-US" dirty="0"/>
              <a:t>Black lead -&gt; ICSP GND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457F59E-B260-42EF-82E6-E31365EF3D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1" t="7800" r="11320"/>
          <a:stretch/>
        </p:blipFill>
        <p:spPr>
          <a:xfrm>
            <a:off x="6085733" y="4962226"/>
            <a:ext cx="2430233" cy="16909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D23FCB-647A-4144-9B9A-6C316E1966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8" t="25038" r="11531" b="20715"/>
          <a:stretch/>
        </p:blipFill>
        <p:spPr>
          <a:xfrm>
            <a:off x="420799" y="1540306"/>
            <a:ext cx="2355968" cy="8846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CBF7615-D7DA-41C2-A5E8-5302B4BDBC64}"/>
              </a:ext>
            </a:extLst>
          </p:cNvPr>
          <p:cNvSpPr/>
          <p:nvPr/>
        </p:nvSpPr>
        <p:spPr>
          <a:xfrm>
            <a:off x="2776767" y="1459343"/>
            <a:ext cx="2684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one wire to GND</a:t>
            </a:r>
          </a:p>
          <a:p>
            <a:r>
              <a:rPr lang="en-US" dirty="0"/>
              <a:t>the other to D9</a:t>
            </a:r>
          </a:p>
        </p:txBody>
      </p:sp>
      <p:pic>
        <p:nvPicPr>
          <p:cNvPr id="21" name="Picture 2" descr="Image result for arduino nano">
            <a:extLst>
              <a:ext uri="{FF2B5EF4-FFF2-40B4-BE49-F238E27FC236}">
                <a16:creationId xmlns:a16="http://schemas.microsoft.com/office/drawing/2014/main" id="{3B4E24BC-E43B-4D1C-B8C5-8E42ED2BD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23796" r="6242" b="27737"/>
          <a:stretch/>
        </p:blipFill>
        <p:spPr bwMode="auto">
          <a:xfrm>
            <a:off x="2118346" y="2645814"/>
            <a:ext cx="5097162" cy="205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67AB97D0-EE6D-437C-A3D3-CBA22CCD674D}"/>
              </a:ext>
            </a:extLst>
          </p:cNvPr>
          <p:cNvSpPr/>
          <p:nvPr/>
        </p:nvSpPr>
        <p:spPr>
          <a:xfrm>
            <a:off x="3398107" y="2568476"/>
            <a:ext cx="543698" cy="5571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FE96EE-BD20-4C3E-8A42-E342D2C2DCB7}"/>
              </a:ext>
            </a:extLst>
          </p:cNvPr>
          <p:cNvSpPr/>
          <p:nvPr/>
        </p:nvSpPr>
        <p:spPr>
          <a:xfrm>
            <a:off x="6150577" y="4228677"/>
            <a:ext cx="543698" cy="5571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6BEE14-B133-49FB-BD00-D51FC9A1CE08}"/>
              </a:ext>
            </a:extLst>
          </p:cNvPr>
          <p:cNvSpPr txBox="1"/>
          <p:nvPr/>
        </p:nvSpPr>
        <p:spPr>
          <a:xfrm>
            <a:off x="6275240" y="4962226"/>
            <a:ext cx="2051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 pin from right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335C2D-D4EB-421A-A91F-7E6CC20E7773}"/>
              </a:ext>
            </a:extLst>
          </p:cNvPr>
          <p:cNvSpPr/>
          <p:nvPr/>
        </p:nvSpPr>
        <p:spPr>
          <a:xfrm>
            <a:off x="5677960" y="4228677"/>
            <a:ext cx="543698" cy="5571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45B821-FE99-40E1-A076-1400322041F9}"/>
              </a:ext>
            </a:extLst>
          </p:cNvPr>
          <p:cNvSpPr/>
          <p:nvPr/>
        </p:nvSpPr>
        <p:spPr>
          <a:xfrm>
            <a:off x="6623221" y="3126528"/>
            <a:ext cx="402433" cy="4586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99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93" y="471853"/>
            <a:ext cx="6892810" cy="692925"/>
          </a:xfrm>
        </p:spPr>
        <p:txBody>
          <a:bodyPr>
            <a:noAutofit/>
          </a:bodyPr>
          <a:lstStyle/>
          <a:p>
            <a:r>
              <a:rPr lang="en-US" sz="3200" dirty="0"/>
              <a:t>Now modify the code to make it play a tone when you press the button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2B27A2-B7E5-47F2-8667-3F335FF6AE44}"/>
              </a:ext>
            </a:extLst>
          </p:cNvPr>
          <p:cNvSpPr txBox="1"/>
          <p:nvPr/>
        </p:nvSpPr>
        <p:spPr>
          <a:xfrm>
            <a:off x="5752648" y="4240691"/>
            <a:ext cx="28404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Add these two lines to the code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Upload the sketch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Try it out!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33840-F692-4534-B49B-13FFB3CF8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25" y="3916611"/>
            <a:ext cx="4109620" cy="215433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013724-0F29-41AF-BE89-76C9C4727341}"/>
              </a:ext>
            </a:extLst>
          </p:cNvPr>
          <p:cNvSpPr/>
          <p:nvPr/>
        </p:nvSpPr>
        <p:spPr>
          <a:xfrm>
            <a:off x="1567914" y="4764044"/>
            <a:ext cx="2287566" cy="2107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92FDCBA-8CB4-4881-AB76-F1A0837641E9}"/>
              </a:ext>
            </a:extLst>
          </p:cNvPr>
          <p:cNvSpPr/>
          <p:nvPr/>
        </p:nvSpPr>
        <p:spPr>
          <a:xfrm>
            <a:off x="1604983" y="5184401"/>
            <a:ext cx="1978508" cy="1963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1C3F5A-4D30-4803-8C7A-10CC5886D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" y="1788014"/>
            <a:ext cx="4755509" cy="15901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7A68AC-CACB-4C81-B562-EBCE3594916A}"/>
              </a:ext>
            </a:extLst>
          </p:cNvPr>
          <p:cNvSpPr txBox="1"/>
          <p:nvPr/>
        </p:nvSpPr>
        <p:spPr>
          <a:xfrm>
            <a:off x="5701848" y="2169773"/>
            <a:ext cx="2840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Add this line to the setup() function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B402FC7-AC4B-43D4-BD0C-803F571D9E01}"/>
              </a:ext>
            </a:extLst>
          </p:cNvPr>
          <p:cNvSpPr/>
          <p:nvPr/>
        </p:nvSpPr>
        <p:spPr>
          <a:xfrm>
            <a:off x="1179274" y="2418319"/>
            <a:ext cx="3557825" cy="2677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18224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45" y="511553"/>
            <a:ext cx="7966710" cy="692925"/>
          </a:xfrm>
        </p:spPr>
        <p:txBody>
          <a:bodyPr>
            <a:noAutofit/>
          </a:bodyPr>
          <a:lstStyle/>
          <a:p>
            <a:r>
              <a:rPr lang="en-US" sz="3200" dirty="0"/>
              <a:t>Now download any of these and try them 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581BF-81D8-4FE8-8394-A4FA1FE06179}"/>
              </a:ext>
            </a:extLst>
          </p:cNvPr>
          <p:cNvSpPr txBox="1"/>
          <p:nvPr/>
        </p:nvSpPr>
        <p:spPr>
          <a:xfrm>
            <a:off x="544400" y="1829963"/>
            <a:ext cx="801095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search “</a:t>
            </a:r>
            <a:r>
              <a:rPr lang="en-US" sz="2800" dirty="0" err="1"/>
              <a:t>knox</a:t>
            </a:r>
            <a:r>
              <a:rPr lang="en-US" sz="2800" dirty="0"/>
              <a:t> makers git hub”</a:t>
            </a:r>
          </a:p>
          <a:p>
            <a:r>
              <a:rPr lang="en-US" sz="2800" dirty="0">
                <a:hlinkClick r:id="rId2"/>
              </a:rPr>
              <a:t>https://github.com/KnoxMakers/CodingWorkshops/tree/master/MusicBox</a:t>
            </a:r>
            <a:endParaRPr lang="en-US" sz="28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800" dirty="0" err="1"/>
              <a:t>jingle_bells.ino</a:t>
            </a:r>
            <a:endParaRPr lang="en-US" sz="2800" dirty="0"/>
          </a:p>
          <a:p>
            <a:r>
              <a:rPr lang="en-US" sz="2800" dirty="0" err="1"/>
              <a:t>fur_elise.ino</a:t>
            </a:r>
            <a:endParaRPr lang="en-US" sz="2800" dirty="0"/>
          </a:p>
          <a:p>
            <a:r>
              <a:rPr lang="en-US" sz="2800" dirty="0" err="1"/>
              <a:t>imperial_march.ino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0849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45" y="511553"/>
            <a:ext cx="7966710" cy="692925"/>
          </a:xfrm>
        </p:spPr>
        <p:txBody>
          <a:bodyPr>
            <a:noAutofit/>
          </a:bodyPr>
          <a:lstStyle/>
          <a:p>
            <a:r>
              <a:rPr lang="en-US" sz="3200" dirty="0"/>
              <a:t>Let’s look at </a:t>
            </a:r>
            <a:r>
              <a:rPr lang="en-US" sz="3200" dirty="0" err="1"/>
              <a:t>jingle_bells.ino</a:t>
            </a: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28B83F-0D96-4200-946C-33EAAA4C2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084"/>
          <a:stretch/>
        </p:blipFill>
        <p:spPr>
          <a:xfrm>
            <a:off x="706667" y="1736632"/>
            <a:ext cx="3467584" cy="11177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00602-7C7A-4D8B-8144-82917BACF6CB}"/>
              </a:ext>
            </a:extLst>
          </p:cNvPr>
          <p:cNvSpPr txBox="1"/>
          <p:nvPr/>
        </p:nvSpPr>
        <p:spPr>
          <a:xfrm>
            <a:off x="4677611" y="1941578"/>
            <a:ext cx="3576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 change, defines our three pins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1A4980-3A06-40F1-A1DD-9B3A3A99C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7" y="3832948"/>
            <a:ext cx="3658111" cy="13051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A8373F-612A-4FD0-A9EC-743C4A6E2F7A}"/>
              </a:ext>
            </a:extLst>
          </p:cNvPr>
          <p:cNvSpPr txBox="1"/>
          <p:nvPr/>
        </p:nvSpPr>
        <p:spPr>
          <a:xfrm>
            <a:off x="4978652" y="4131558"/>
            <a:ext cx="3576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Repeatedly checks if the button is pressed. If so, play jingle bells</a:t>
            </a:r>
          </a:p>
        </p:txBody>
      </p:sp>
    </p:spTree>
    <p:extLst>
      <p:ext uri="{BB962C8B-B14F-4D97-AF65-F5344CB8AC3E}">
        <p14:creationId xmlns:p14="http://schemas.microsoft.com/office/powerpoint/2010/main" val="3030246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04E5E-26EF-47F9-B928-2DD434866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2" y="2678885"/>
            <a:ext cx="4099059" cy="2240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45" y="511553"/>
            <a:ext cx="7966710" cy="692925"/>
          </a:xfrm>
        </p:spPr>
        <p:txBody>
          <a:bodyPr>
            <a:noAutofit/>
          </a:bodyPr>
          <a:lstStyle/>
          <a:p>
            <a:r>
              <a:rPr lang="en-US" sz="3200" dirty="0"/>
              <a:t>Definition of Song Tempo and Note Duration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C8FA4-2CDD-4719-92B8-6095C8F3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12" y="1864391"/>
            <a:ext cx="2491965" cy="37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31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78DA83-2271-4FF3-8E75-EA5DCDF28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0" y="1655154"/>
            <a:ext cx="2934109" cy="2896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45" y="511553"/>
            <a:ext cx="7966710" cy="692925"/>
          </a:xfrm>
        </p:spPr>
        <p:txBody>
          <a:bodyPr>
            <a:noAutofit/>
          </a:bodyPr>
          <a:lstStyle/>
          <a:p>
            <a:r>
              <a:rPr lang="en-US" sz="3200" dirty="0"/>
              <a:t>Table of musical notes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158923-2F35-4A9E-9990-F6CDABB515A2}"/>
              </a:ext>
            </a:extLst>
          </p:cNvPr>
          <p:cNvGrpSpPr/>
          <p:nvPr/>
        </p:nvGrpSpPr>
        <p:grpSpPr>
          <a:xfrm>
            <a:off x="3391933" y="1808806"/>
            <a:ext cx="5513335" cy="2673995"/>
            <a:chOff x="5304559" y="1443905"/>
            <a:chExt cx="5905500" cy="2608983"/>
          </a:xfrm>
        </p:grpSpPr>
        <p:pic>
          <p:nvPicPr>
            <p:cNvPr id="9218" name="Picture 2" descr="https://cdn.instructables.com/FGT/DEUY/IBUSWMNA/FGTDEUYIBUSWMNA.MEDIUM.jpg">
              <a:extLst>
                <a:ext uri="{FF2B5EF4-FFF2-40B4-BE49-F238E27FC236}">
                  <a16:creationId xmlns:a16="http://schemas.microsoft.com/office/drawing/2014/main" id="{C79F91C0-ADFD-4EA0-9001-FAE0614C2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559" y="1443905"/>
              <a:ext cx="5905500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Related image">
              <a:extLst>
                <a:ext uri="{FF2B5EF4-FFF2-40B4-BE49-F238E27FC236}">
                  <a16:creationId xmlns:a16="http://schemas.microsoft.com/office/drawing/2014/main" id="{565114E5-0E57-4D7B-B6E6-65EA203C21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5" t="45955" r="5405" b="5087"/>
            <a:stretch/>
          </p:blipFill>
          <p:spPr bwMode="auto">
            <a:xfrm>
              <a:off x="6045515" y="3218153"/>
              <a:ext cx="3743010" cy="834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182C41-530B-4FA3-A58A-0E92CB4D9111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2518560" y="2636932"/>
            <a:ext cx="3350900" cy="1845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C08F2DE-73B7-4F67-8F38-C7854FAD9591}"/>
              </a:ext>
            </a:extLst>
          </p:cNvPr>
          <p:cNvSpPr/>
          <p:nvPr/>
        </p:nvSpPr>
        <p:spPr>
          <a:xfrm>
            <a:off x="2228047" y="4404999"/>
            <a:ext cx="290513" cy="1556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296769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66C8A-E602-4AA6-A4B0-E3F91BD10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74"/>
          <a:stretch/>
        </p:blipFill>
        <p:spPr>
          <a:xfrm>
            <a:off x="397560" y="2976664"/>
            <a:ext cx="3372321" cy="3677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45" y="436143"/>
            <a:ext cx="7966710" cy="692925"/>
          </a:xfrm>
        </p:spPr>
        <p:txBody>
          <a:bodyPr>
            <a:noAutofit/>
          </a:bodyPr>
          <a:lstStyle/>
          <a:p>
            <a:r>
              <a:rPr lang="en-US" sz="3600" dirty="0"/>
              <a:t>Definition of the song itself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686D1-DD72-44C4-8ECB-B459B07FB5C0}"/>
              </a:ext>
            </a:extLst>
          </p:cNvPr>
          <p:cNvSpPr txBox="1"/>
          <p:nvPr/>
        </p:nvSpPr>
        <p:spPr>
          <a:xfrm>
            <a:off x="3147418" y="2232479"/>
            <a:ext cx="5407937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Each row consists of one note (frequency and duration)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2C138A-15A4-4D29-AA11-E6DC2531EB24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180970" y="2417145"/>
            <a:ext cx="966448" cy="8635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80BD7C5-182F-4B3D-8A21-BB9F70F1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0" y="2046836"/>
            <a:ext cx="2095792" cy="2857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88C7DE-8001-4CB6-90EA-548CE98FB52B}"/>
              </a:ext>
            </a:extLst>
          </p:cNvPr>
          <p:cNvSpPr txBox="1"/>
          <p:nvPr/>
        </p:nvSpPr>
        <p:spPr>
          <a:xfrm>
            <a:off x="5268459" y="5775526"/>
            <a:ext cx="2837574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/>
              <a:t>Further reading:</a:t>
            </a:r>
          </a:p>
          <a:p>
            <a:r>
              <a:rPr lang="en-US" b="1" i="1" dirty="0"/>
              <a:t>arrays and matrices in C</a:t>
            </a:r>
          </a:p>
        </p:txBody>
      </p:sp>
    </p:spTree>
    <p:extLst>
      <p:ext uri="{BB962C8B-B14F-4D97-AF65-F5344CB8AC3E}">
        <p14:creationId xmlns:p14="http://schemas.microsoft.com/office/powerpoint/2010/main" val="123775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Arduino?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9177F9-E6A6-4FAF-9EEC-3EB85E54DDDE}"/>
              </a:ext>
            </a:extLst>
          </p:cNvPr>
          <p:cNvSpPr txBox="1">
            <a:spLocks/>
          </p:cNvSpPr>
          <p:nvPr/>
        </p:nvSpPr>
        <p:spPr>
          <a:xfrm>
            <a:off x="-1084541" y="4876061"/>
            <a:ext cx="156908" cy="59872"/>
          </a:xfrm>
          <a:prstGeom prst="rect">
            <a:avLst/>
          </a:prstGeom>
        </p:spPr>
        <p:txBody>
          <a:bodyPr vert="horz" lIns="68580" tIns="34290" rIns="68580" bIns="3429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dirty="0"/>
              <a:t>BT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13105-CEFC-4A51-804E-6FA61E9D4E9B}"/>
              </a:ext>
            </a:extLst>
          </p:cNvPr>
          <p:cNvSpPr txBox="1"/>
          <p:nvPr/>
        </p:nvSpPr>
        <p:spPr>
          <a:xfrm>
            <a:off x="912856" y="1370924"/>
            <a:ext cx="7131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Open Source</a:t>
            </a:r>
            <a:br>
              <a:rPr lang="en-US" sz="3200" dirty="0"/>
            </a:br>
            <a:r>
              <a:rPr lang="en-US" sz="3200" dirty="0"/>
              <a:t>Hardware &amp; Software</a:t>
            </a:r>
          </a:p>
        </p:txBody>
      </p:sp>
      <p:pic>
        <p:nvPicPr>
          <p:cNvPr id="21" name="Picture 22" descr="Image result for arduino nano">
            <a:extLst>
              <a:ext uri="{FF2B5EF4-FFF2-40B4-BE49-F238E27FC236}">
                <a16:creationId xmlns:a16="http://schemas.microsoft.com/office/drawing/2014/main" id="{07E56703-49EB-474C-91E8-7C1ADD9A6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04" y="3487697"/>
            <a:ext cx="922796" cy="73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3961EA-E748-46A7-81EB-2D7721B1A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824" y="3312429"/>
            <a:ext cx="3200032" cy="33516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1F3B832-885C-44A0-A853-84FF5E95B6AF}"/>
              </a:ext>
            </a:extLst>
          </p:cNvPr>
          <p:cNvSpPr txBox="1"/>
          <p:nvPr/>
        </p:nvSpPr>
        <p:spPr>
          <a:xfrm>
            <a:off x="4652687" y="2804124"/>
            <a:ext cx="3505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Arduino IDE and Libraries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9219EB-5305-4DF1-AE55-5965CB0DDBAF}"/>
              </a:ext>
            </a:extLst>
          </p:cNvPr>
          <p:cNvSpPr txBox="1"/>
          <p:nvPr/>
        </p:nvSpPr>
        <p:spPr>
          <a:xfrm>
            <a:off x="629842" y="2779871"/>
            <a:ext cx="2337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Arduino boards</a:t>
            </a:r>
            <a:endParaRPr lang="en-US" sz="2400" dirty="0"/>
          </a:p>
        </p:txBody>
      </p:sp>
      <p:pic>
        <p:nvPicPr>
          <p:cNvPr id="26" name="Picture 2" descr="Image result for arduino uno">
            <a:extLst>
              <a:ext uri="{FF2B5EF4-FFF2-40B4-BE49-F238E27FC236}">
                <a16:creationId xmlns:a16="http://schemas.microsoft.com/office/drawing/2014/main" id="{D2629A38-C3C3-41D6-BBD0-05BEFCD34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300" y="3913409"/>
            <a:ext cx="1040068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www.arduino.cc/en/uploads/Main/ArduinoBT_Front_400px.jpg">
            <a:extLst>
              <a:ext uri="{FF2B5EF4-FFF2-40B4-BE49-F238E27FC236}">
                <a16:creationId xmlns:a16="http://schemas.microsoft.com/office/drawing/2014/main" id="{CCC56188-5A7C-4D7D-8312-43051C1E8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65" y="4650483"/>
            <a:ext cx="963735" cy="6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91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DD8E31-7294-45B1-BE32-04A79A07A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95" y="2622835"/>
            <a:ext cx="5153744" cy="321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95" y="465334"/>
            <a:ext cx="7966710" cy="692925"/>
          </a:xfrm>
        </p:spPr>
        <p:txBody>
          <a:bodyPr>
            <a:noAutofit/>
          </a:bodyPr>
          <a:lstStyle/>
          <a:p>
            <a:r>
              <a:rPr lang="en-US" sz="3200" dirty="0"/>
              <a:t>The </a:t>
            </a:r>
            <a:r>
              <a:rPr lang="en-US" sz="3200" dirty="0" err="1"/>
              <a:t>playJingleBells</a:t>
            </a:r>
            <a:r>
              <a:rPr lang="en-US" sz="3200" dirty="0"/>
              <a:t>() loop – play the notes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E2FF12-8971-411D-925A-68F073CB9EB2}"/>
              </a:ext>
            </a:extLst>
          </p:cNvPr>
          <p:cNvSpPr/>
          <p:nvPr/>
        </p:nvSpPr>
        <p:spPr>
          <a:xfrm>
            <a:off x="594819" y="2622835"/>
            <a:ext cx="3614118" cy="1887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C78480-10FE-42E9-8C1F-56CF45EB4461}"/>
              </a:ext>
            </a:extLst>
          </p:cNvPr>
          <p:cNvSpPr txBox="1"/>
          <p:nvPr/>
        </p:nvSpPr>
        <p:spPr>
          <a:xfrm>
            <a:off x="6061803" y="2911309"/>
            <a:ext cx="2716416" cy="10156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If this is a note</a:t>
            </a:r>
            <a:br>
              <a:rPr lang="en-US" sz="2000" dirty="0"/>
            </a:br>
            <a:r>
              <a:rPr lang="en-US" sz="2000" dirty="0"/>
              <a:t>   Turn LED on</a:t>
            </a:r>
          </a:p>
          <a:p>
            <a:r>
              <a:rPr lang="en-US" sz="2000" dirty="0"/>
              <a:t>   Play tone on speaker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ABD64EC-3829-424F-8DAC-DA500D67D17A}"/>
              </a:ext>
            </a:extLst>
          </p:cNvPr>
          <p:cNvSpPr/>
          <p:nvPr/>
        </p:nvSpPr>
        <p:spPr>
          <a:xfrm>
            <a:off x="885442" y="3024846"/>
            <a:ext cx="4340210" cy="89090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D171F5B-8526-4674-98C4-0274473B5437}"/>
              </a:ext>
            </a:extLst>
          </p:cNvPr>
          <p:cNvSpPr/>
          <p:nvPr/>
        </p:nvSpPr>
        <p:spPr>
          <a:xfrm>
            <a:off x="897698" y="4813251"/>
            <a:ext cx="3095222" cy="400388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AF3ED-CCF1-4317-A1DD-986F76668D27}"/>
              </a:ext>
            </a:extLst>
          </p:cNvPr>
          <p:cNvCxnSpPr>
            <a:cxnSpLocks/>
            <a:stCxn id="12" idx="1"/>
            <a:endCxn id="19" idx="3"/>
          </p:cNvCxnSpPr>
          <p:nvPr/>
        </p:nvCxnSpPr>
        <p:spPr>
          <a:xfrm flipH="1">
            <a:off x="5225652" y="3419141"/>
            <a:ext cx="836151" cy="5115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B13C563-868D-4BCF-ACC8-DDD1AD22C926}"/>
              </a:ext>
            </a:extLst>
          </p:cNvPr>
          <p:cNvSpPr txBox="1"/>
          <p:nvPr/>
        </p:nvSpPr>
        <p:spPr>
          <a:xfrm>
            <a:off x="5744605" y="4344602"/>
            <a:ext cx="2629914" cy="7078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Delay for a bit while the tone plays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D9D0BEB-75E3-4726-A23A-71C2D52C1ECB}"/>
              </a:ext>
            </a:extLst>
          </p:cNvPr>
          <p:cNvSpPr/>
          <p:nvPr/>
        </p:nvSpPr>
        <p:spPr>
          <a:xfrm>
            <a:off x="885442" y="4017556"/>
            <a:ext cx="4049825" cy="67058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6907016-D578-48C1-97E7-BDDDE3CB337E}"/>
              </a:ext>
            </a:extLst>
          </p:cNvPr>
          <p:cNvCxnSpPr>
            <a:cxnSpLocks/>
            <a:stCxn id="44" idx="1"/>
            <a:endCxn id="45" idx="3"/>
          </p:cNvCxnSpPr>
          <p:nvPr/>
        </p:nvCxnSpPr>
        <p:spPr>
          <a:xfrm flipH="1" flipV="1">
            <a:off x="4935267" y="4352846"/>
            <a:ext cx="809338" cy="34569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AF200CA-1D6B-4F0B-BEE7-4EA74CD05AC1}"/>
              </a:ext>
            </a:extLst>
          </p:cNvPr>
          <p:cNvSpPr txBox="1"/>
          <p:nvPr/>
        </p:nvSpPr>
        <p:spPr>
          <a:xfrm>
            <a:off x="5822525" y="1683062"/>
            <a:ext cx="2474073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Loop through the matrix of notes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7CB7C6C-3835-4FD8-BF72-5185CC688574}"/>
              </a:ext>
            </a:extLst>
          </p:cNvPr>
          <p:cNvCxnSpPr>
            <a:cxnSpLocks/>
            <a:stCxn id="48" idx="1"/>
            <a:endCxn id="8" idx="3"/>
          </p:cNvCxnSpPr>
          <p:nvPr/>
        </p:nvCxnSpPr>
        <p:spPr>
          <a:xfrm flipH="1">
            <a:off x="4208937" y="2037005"/>
            <a:ext cx="1613588" cy="6801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6CC8B7-9342-4EF7-AAC1-14C5CEC84317}"/>
              </a:ext>
            </a:extLst>
          </p:cNvPr>
          <p:cNvSpPr txBox="1"/>
          <p:nvPr/>
        </p:nvSpPr>
        <p:spPr>
          <a:xfrm>
            <a:off x="5295007" y="5385537"/>
            <a:ext cx="2629914" cy="4001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Turn off LED and tone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C6E7EAE-15A5-4D56-A517-8B639CFFFCE2}"/>
              </a:ext>
            </a:extLst>
          </p:cNvPr>
          <p:cNvCxnSpPr>
            <a:cxnSpLocks/>
            <a:stCxn id="25" idx="1"/>
            <a:endCxn id="20" idx="3"/>
          </p:cNvCxnSpPr>
          <p:nvPr/>
        </p:nvCxnSpPr>
        <p:spPr>
          <a:xfrm flipH="1" flipV="1">
            <a:off x="3992920" y="5013445"/>
            <a:ext cx="1302087" cy="5721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311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45" y="515103"/>
            <a:ext cx="7966710" cy="692925"/>
          </a:xfrm>
        </p:spPr>
        <p:txBody>
          <a:bodyPr>
            <a:normAutofit/>
          </a:bodyPr>
          <a:lstStyle/>
          <a:p>
            <a:r>
              <a:rPr lang="en-US" sz="3600" dirty="0"/>
              <a:t>Finish it off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A263C1-C49D-4434-8F26-6E7FFE17809B}"/>
              </a:ext>
            </a:extLst>
          </p:cNvPr>
          <p:cNvSpPr txBox="1"/>
          <p:nvPr/>
        </p:nvSpPr>
        <p:spPr>
          <a:xfrm>
            <a:off x="1265210" y="1658385"/>
            <a:ext cx="65607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 everything into the laser cut box</a:t>
            </a:r>
          </a:p>
          <a:p>
            <a:pPr marL="285750" indent="-285750">
              <a:buFontTx/>
              <a:buChar char="-"/>
            </a:pPr>
            <a:r>
              <a:rPr lang="en-US" dirty="0"/>
              <a:t>Hot glue the speaker behind the grill</a:t>
            </a:r>
          </a:p>
          <a:p>
            <a:pPr marL="285750" indent="-285750">
              <a:buFontTx/>
              <a:buChar char="-"/>
            </a:pPr>
            <a:r>
              <a:rPr lang="en-US" dirty="0"/>
              <a:t>Put the switch in the precut hole</a:t>
            </a:r>
          </a:p>
          <a:p>
            <a:pPr marL="285750" indent="-285750">
              <a:buFontTx/>
              <a:buChar char="-"/>
            </a:pPr>
            <a:r>
              <a:rPr lang="en-US" dirty="0"/>
              <a:t>Put a small bit of Velcro on the battery box and the laser cut box to affix it in place</a:t>
            </a:r>
          </a:p>
          <a:p>
            <a:pPr marL="285750" indent="-285750">
              <a:buFontTx/>
              <a:buChar char="-"/>
            </a:pPr>
            <a:r>
              <a:rPr lang="en-US" dirty="0"/>
              <a:t>Place everything else however you’d like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solder connections to the speaker are a weak point so affixing the audio amp with a little Velcro would be a good idea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What next?</a:t>
            </a:r>
          </a:p>
          <a:p>
            <a:pPr marL="214313" indent="-214313">
              <a:buFontTx/>
              <a:buChar char="-"/>
            </a:pPr>
            <a:r>
              <a:rPr lang="en-US" dirty="0"/>
              <a:t>Have it play the melody twice</a:t>
            </a:r>
          </a:p>
          <a:p>
            <a:pPr marL="214313" indent="-214313">
              <a:buFontTx/>
              <a:buChar char="-"/>
            </a:pPr>
            <a:r>
              <a:rPr lang="en-US" dirty="0"/>
              <a:t>Require 2 button presses to play it one time</a:t>
            </a:r>
          </a:p>
          <a:p>
            <a:pPr marL="214313" indent="-214313">
              <a:buFontTx/>
              <a:buChar char="-"/>
            </a:pPr>
            <a:r>
              <a:rPr lang="en-US" dirty="0"/>
              <a:t>Change which pins are used on the PC board</a:t>
            </a:r>
          </a:p>
          <a:p>
            <a:pPr marL="214313" indent="-214313">
              <a:buFontTx/>
              <a:buChar char="-"/>
            </a:pPr>
            <a:r>
              <a:rPr lang="en-US" dirty="0"/>
              <a:t>Write your own melody</a:t>
            </a:r>
          </a:p>
        </p:txBody>
      </p:sp>
    </p:spTree>
    <p:extLst>
      <p:ext uri="{BB962C8B-B14F-4D97-AF65-F5344CB8AC3E}">
        <p14:creationId xmlns:p14="http://schemas.microsoft.com/office/powerpoint/2010/main" val="1753572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4A726ED-CEE8-4097-813A-6E81C43864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211D11-6040-420F-87DC-858BE7F0CC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46397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E879A9CF-067D-432A-89FF-FECC3ECC6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738" r="13851" b="39243"/>
          <a:stretch/>
        </p:blipFill>
        <p:spPr>
          <a:xfrm>
            <a:off x="588820" y="1668833"/>
            <a:ext cx="4083805" cy="103465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82B27A2-B7E5-47F2-8667-3F335FF6AE44}"/>
              </a:ext>
            </a:extLst>
          </p:cNvPr>
          <p:cNvSpPr txBox="1"/>
          <p:nvPr/>
        </p:nvSpPr>
        <p:spPr>
          <a:xfrm>
            <a:off x="4460248" y="2822832"/>
            <a:ext cx="43948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Arduino pins are configured as inputs they can also be configured to have internal pull-up resistors enabled</a:t>
            </a:r>
          </a:p>
          <a:p>
            <a:endParaRPr lang="en-US" dirty="0"/>
          </a:p>
          <a:p>
            <a:r>
              <a:rPr lang="en-US" dirty="0"/>
              <a:t>These resistors provide a gentle pull-up to the </a:t>
            </a:r>
            <a:r>
              <a:rPr lang="en-US" dirty="0" err="1"/>
              <a:t>Vcc</a:t>
            </a:r>
            <a:r>
              <a:rPr lang="en-US" dirty="0"/>
              <a:t> of the device</a:t>
            </a:r>
          </a:p>
          <a:p>
            <a:endParaRPr lang="en-US" dirty="0"/>
          </a:p>
          <a:p>
            <a:r>
              <a:rPr lang="en-US" dirty="0"/>
              <a:t>When the switch is pressed, it pulls the pin to ground much more strongly than the pull-up pulls to </a:t>
            </a:r>
            <a:r>
              <a:rPr lang="en-US" dirty="0" err="1"/>
              <a:t>Vcc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Arduinos also have a pull-down option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95" y="670832"/>
            <a:ext cx="8031737" cy="600461"/>
          </a:xfrm>
        </p:spPr>
        <p:txBody>
          <a:bodyPr>
            <a:noAutofit/>
          </a:bodyPr>
          <a:lstStyle/>
          <a:p>
            <a:r>
              <a:rPr lang="en-US" sz="3600" dirty="0"/>
              <a:t>INPUT_PULLUP explained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F567971-10F8-4BD6-95E0-DA8E77135C6D}"/>
              </a:ext>
            </a:extLst>
          </p:cNvPr>
          <p:cNvSpPr/>
          <p:nvPr/>
        </p:nvSpPr>
        <p:spPr>
          <a:xfrm>
            <a:off x="2990850" y="2216150"/>
            <a:ext cx="1581150" cy="2476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D3FF69-F211-4D66-9014-86D7A58C0DBB}"/>
              </a:ext>
            </a:extLst>
          </p:cNvPr>
          <p:cNvSpPr/>
          <p:nvPr/>
        </p:nvSpPr>
        <p:spPr>
          <a:xfrm>
            <a:off x="633484" y="3174959"/>
            <a:ext cx="2048364" cy="27727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7EB5DF-CB0C-48E7-8552-76908F396571}"/>
              </a:ext>
            </a:extLst>
          </p:cNvPr>
          <p:cNvSpPr/>
          <p:nvPr/>
        </p:nvSpPr>
        <p:spPr>
          <a:xfrm>
            <a:off x="877803" y="4762351"/>
            <a:ext cx="1143625" cy="4430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Logic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586862-9416-444E-BC8B-D56AFFDE25AE}"/>
              </a:ext>
            </a:extLst>
          </p:cNvPr>
          <p:cNvGrpSpPr/>
          <p:nvPr/>
        </p:nvGrpSpPr>
        <p:grpSpPr>
          <a:xfrm>
            <a:off x="2218613" y="4101549"/>
            <a:ext cx="94268" cy="882305"/>
            <a:chOff x="2159982" y="3622594"/>
            <a:chExt cx="94268" cy="88230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CA85C74-6388-4EFA-97E3-B92A4689318B}"/>
                </a:ext>
              </a:extLst>
            </p:cNvPr>
            <p:cNvCxnSpPr/>
            <p:nvPr/>
          </p:nvCxnSpPr>
          <p:spPr>
            <a:xfrm>
              <a:off x="2159982" y="3794760"/>
              <a:ext cx="94268" cy="1041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C1E750D-A2A5-4CD3-B2AB-835C00E266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3898900"/>
              <a:ext cx="94268" cy="863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D1ACF87-C6F5-44B6-B4D9-9604DF7C47DB}"/>
                </a:ext>
              </a:extLst>
            </p:cNvPr>
            <p:cNvCxnSpPr/>
            <p:nvPr/>
          </p:nvCxnSpPr>
          <p:spPr>
            <a:xfrm>
              <a:off x="2159982" y="3969960"/>
              <a:ext cx="94268" cy="1041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6E1803-FFBA-4451-95B3-BB0122865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074100"/>
              <a:ext cx="94268" cy="863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7411AC-0168-49C9-91DD-010A1BF446FE}"/>
                </a:ext>
              </a:extLst>
            </p:cNvPr>
            <p:cNvCxnSpPr/>
            <p:nvPr/>
          </p:nvCxnSpPr>
          <p:spPr>
            <a:xfrm>
              <a:off x="2159982" y="4155251"/>
              <a:ext cx="94268" cy="1041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E285AD0-18CF-4648-912D-7B5C5C9E2F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982" y="4246403"/>
              <a:ext cx="94268" cy="863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143FEBC-BE46-4CF9-B012-5322BF6ADF4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4332733"/>
              <a:ext cx="0" cy="1721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DB3D9DD-2F87-46DD-AFBE-1EEFE151945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982" y="3622594"/>
              <a:ext cx="0" cy="1721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1EDABA-A68E-4496-91B0-A136095D19B4}"/>
              </a:ext>
            </a:extLst>
          </p:cNvPr>
          <p:cNvCxnSpPr>
            <a:stCxn id="12" idx="3"/>
          </p:cNvCxnSpPr>
          <p:nvPr/>
        </p:nvCxnSpPr>
        <p:spPr>
          <a:xfrm>
            <a:off x="2021428" y="4983854"/>
            <a:ext cx="13464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0DD0A09-C25D-4A34-8E93-2A6B1FF6356A}"/>
              </a:ext>
            </a:extLst>
          </p:cNvPr>
          <p:cNvSpPr txBox="1"/>
          <p:nvPr/>
        </p:nvSpPr>
        <p:spPr>
          <a:xfrm>
            <a:off x="2681848" y="4634206"/>
            <a:ext cx="51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619CC0-A601-4402-A2D5-EDEC743D477C}"/>
              </a:ext>
            </a:extLst>
          </p:cNvPr>
          <p:cNvSpPr txBox="1"/>
          <p:nvPr/>
        </p:nvSpPr>
        <p:spPr>
          <a:xfrm>
            <a:off x="2007671" y="3738016"/>
            <a:ext cx="51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5V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99441D-9E8C-4C1F-8B4D-C6F854DAFF06}"/>
              </a:ext>
            </a:extLst>
          </p:cNvPr>
          <p:cNvSpPr/>
          <p:nvPr/>
        </p:nvSpPr>
        <p:spPr>
          <a:xfrm>
            <a:off x="3361724" y="4903540"/>
            <a:ext cx="158230" cy="1546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2710D3D-6845-456F-85A7-CC71F390F23E}"/>
              </a:ext>
            </a:extLst>
          </p:cNvPr>
          <p:cNvSpPr/>
          <p:nvPr/>
        </p:nvSpPr>
        <p:spPr>
          <a:xfrm>
            <a:off x="3627397" y="4903540"/>
            <a:ext cx="158230" cy="1546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8F33FA1-8629-4101-8B80-9D446D2566C5}"/>
              </a:ext>
            </a:extLst>
          </p:cNvPr>
          <p:cNvCxnSpPr>
            <a:cxnSpLocks/>
          </p:cNvCxnSpPr>
          <p:nvPr/>
        </p:nvCxnSpPr>
        <p:spPr>
          <a:xfrm>
            <a:off x="3361724" y="4804246"/>
            <a:ext cx="4239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77A3CA8-1C3C-4554-98ED-645091AC7A0A}"/>
              </a:ext>
            </a:extLst>
          </p:cNvPr>
          <p:cNvCxnSpPr>
            <a:cxnSpLocks/>
          </p:cNvCxnSpPr>
          <p:nvPr/>
        </p:nvCxnSpPr>
        <p:spPr>
          <a:xfrm>
            <a:off x="3573675" y="4596220"/>
            <a:ext cx="0" cy="2080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58C0BD-AFA9-4948-BD61-D73734981CEA}"/>
              </a:ext>
            </a:extLst>
          </p:cNvPr>
          <p:cNvCxnSpPr>
            <a:cxnSpLocks/>
          </p:cNvCxnSpPr>
          <p:nvPr/>
        </p:nvCxnSpPr>
        <p:spPr>
          <a:xfrm>
            <a:off x="3757768" y="4984346"/>
            <a:ext cx="24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ED9A8CE-46FF-4795-9DEB-6E0B5A9E9A64}"/>
              </a:ext>
            </a:extLst>
          </p:cNvPr>
          <p:cNvGrpSpPr/>
          <p:nvPr/>
        </p:nvGrpSpPr>
        <p:grpSpPr>
          <a:xfrm>
            <a:off x="3843737" y="4975478"/>
            <a:ext cx="289976" cy="351902"/>
            <a:chOff x="3724676" y="5283454"/>
            <a:chExt cx="289976" cy="35190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4C51D53-F6D5-48DC-920A-6B772BA53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70218" y="5283454"/>
              <a:ext cx="0" cy="20802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25A157C-6191-44E3-89B9-1F542033B193}"/>
                </a:ext>
              </a:extLst>
            </p:cNvPr>
            <p:cNvCxnSpPr>
              <a:cxnSpLocks/>
            </p:cNvCxnSpPr>
            <p:nvPr/>
          </p:nvCxnSpPr>
          <p:spPr>
            <a:xfrm>
              <a:off x="3724676" y="5497629"/>
              <a:ext cx="2899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294A3A5-7D0C-4577-9B3E-DD853F36F5F7}"/>
                </a:ext>
              </a:extLst>
            </p:cNvPr>
            <p:cNvCxnSpPr>
              <a:cxnSpLocks/>
            </p:cNvCxnSpPr>
            <p:nvPr/>
          </p:nvCxnSpPr>
          <p:spPr>
            <a:xfrm>
              <a:off x="3783805" y="5568681"/>
              <a:ext cx="1714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AD06B81-1CF7-4E98-A8BE-17C3B4DD7C8D}"/>
                </a:ext>
              </a:extLst>
            </p:cNvPr>
            <p:cNvCxnSpPr>
              <a:cxnSpLocks/>
            </p:cNvCxnSpPr>
            <p:nvPr/>
          </p:nvCxnSpPr>
          <p:spPr>
            <a:xfrm>
              <a:off x="3839263" y="5635356"/>
              <a:ext cx="69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851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95" y="465334"/>
            <a:ext cx="7966710" cy="692925"/>
          </a:xfrm>
        </p:spPr>
        <p:txBody>
          <a:bodyPr>
            <a:noAutofit/>
          </a:bodyPr>
          <a:lstStyle/>
          <a:p>
            <a:r>
              <a:rPr lang="en-US" sz="3200" dirty="0"/>
              <a:t>The </a:t>
            </a:r>
            <a:r>
              <a:rPr lang="en-US" sz="3200" dirty="0" err="1"/>
              <a:t>playFurElise</a:t>
            </a:r>
            <a:r>
              <a:rPr lang="en-US" sz="3200" dirty="0"/>
              <a:t>() portion is new, and a bit complicated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E2718-5E83-464F-B42C-1B84036C6A3D}"/>
              </a:ext>
            </a:extLst>
          </p:cNvPr>
          <p:cNvSpPr txBox="1"/>
          <p:nvPr/>
        </p:nvSpPr>
        <p:spPr>
          <a:xfrm>
            <a:off x="624957" y="1512028"/>
            <a:ext cx="4572457" cy="101566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All this function does is go through the matrix of notes we looked at earlier, play them in sequence and blink the LED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F586A-753A-45C8-8E8C-711AAB5E1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2709989"/>
            <a:ext cx="5325691" cy="319541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E2FF12-8971-411D-925A-68F073CB9EB2}"/>
              </a:ext>
            </a:extLst>
          </p:cNvPr>
          <p:cNvSpPr/>
          <p:nvPr/>
        </p:nvSpPr>
        <p:spPr>
          <a:xfrm>
            <a:off x="1804087" y="3130263"/>
            <a:ext cx="4114114" cy="1887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EAF88A-0CDC-4760-8AF0-16FE41A3D9A4}"/>
              </a:ext>
            </a:extLst>
          </p:cNvPr>
          <p:cNvSpPr/>
          <p:nvPr/>
        </p:nvSpPr>
        <p:spPr>
          <a:xfrm>
            <a:off x="2045783" y="3900716"/>
            <a:ext cx="3688267" cy="18216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9C8D05-29A7-4EFE-A3E8-3384DDDCF259}"/>
              </a:ext>
            </a:extLst>
          </p:cNvPr>
          <p:cNvSpPr/>
          <p:nvPr/>
        </p:nvSpPr>
        <p:spPr>
          <a:xfrm>
            <a:off x="1907972" y="5043397"/>
            <a:ext cx="1349233" cy="14995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C78480-10FE-42E9-8C1F-56CF45EB4461}"/>
              </a:ext>
            </a:extLst>
          </p:cNvPr>
          <p:cNvSpPr txBox="1"/>
          <p:nvPr/>
        </p:nvSpPr>
        <p:spPr>
          <a:xfrm>
            <a:off x="6352427" y="3889586"/>
            <a:ext cx="2629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tone() and </a:t>
            </a:r>
            <a:r>
              <a:rPr lang="en-US" sz="2000" dirty="0" err="1"/>
              <a:t>noTone</a:t>
            </a:r>
            <a:r>
              <a:rPr lang="en-US" sz="2000" dirty="0"/>
              <a:t>() play the notes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1B7BAD-B7B6-4289-97DD-BD2B8E8BCC39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 flipV="1">
            <a:off x="5734050" y="3991798"/>
            <a:ext cx="618377" cy="2517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BEF297-1ECA-471E-9659-E1146E1D79F3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3257205" y="4243529"/>
            <a:ext cx="3095222" cy="8748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A263C1-C49D-4434-8F26-6E7FFE17809B}"/>
              </a:ext>
            </a:extLst>
          </p:cNvPr>
          <p:cNvSpPr txBox="1"/>
          <p:nvPr/>
        </p:nvSpPr>
        <p:spPr>
          <a:xfrm>
            <a:off x="279400" y="3709595"/>
            <a:ext cx="1039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Turn the LED on and off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ABD64EC-3829-424F-8DAC-DA500D67D17A}"/>
              </a:ext>
            </a:extLst>
          </p:cNvPr>
          <p:cNvSpPr/>
          <p:nvPr/>
        </p:nvSpPr>
        <p:spPr>
          <a:xfrm>
            <a:off x="2049115" y="3708054"/>
            <a:ext cx="2389535" cy="182425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D171F5B-8526-4674-98C4-0274473B5437}"/>
              </a:ext>
            </a:extLst>
          </p:cNvPr>
          <p:cNvSpPr/>
          <p:nvPr/>
        </p:nvSpPr>
        <p:spPr>
          <a:xfrm>
            <a:off x="1910833" y="4863143"/>
            <a:ext cx="2278207" cy="17938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AF3ED-CCF1-4317-A1DD-986F76668D27}"/>
              </a:ext>
            </a:extLst>
          </p:cNvPr>
          <p:cNvCxnSpPr>
            <a:cxnSpLocks/>
          </p:cNvCxnSpPr>
          <p:nvPr/>
        </p:nvCxnSpPr>
        <p:spPr>
          <a:xfrm flipV="1">
            <a:off x="1232592" y="3804845"/>
            <a:ext cx="816521" cy="27803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E54B4DF-2478-4218-BA91-02DFCE376B3A}"/>
              </a:ext>
            </a:extLst>
          </p:cNvPr>
          <p:cNvCxnSpPr>
            <a:cxnSpLocks/>
          </p:cNvCxnSpPr>
          <p:nvPr/>
        </p:nvCxnSpPr>
        <p:spPr>
          <a:xfrm>
            <a:off x="1229919" y="4285301"/>
            <a:ext cx="680914" cy="6222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B13C563-868D-4BCF-ACC8-DDD1AD22C926}"/>
              </a:ext>
            </a:extLst>
          </p:cNvPr>
          <p:cNvSpPr txBox="1"/>
          <p:nvPr/>
        </p:nvSpPr>
        <p:spPr>
          <a:xfrm>
            <a:off x="6274506" y="5023172"/>
            <a:ext cx="2629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delay() lets the note play for the required duration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D9D0BEB-75E3-4726-A23A-71C2D52C1ECB}"/>
              </a:ext>
            </a:extLst>
          </p:cNvPr>
          <p:cNvSpPr/>
          <p:nvPr/>
        </p:nvSpPr>
        <p:spPr>
          <a:xfrm>
            <a:off x="1895617" y="4447475"/>
            <a:ext cx="2850347" cy="182424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6907016-D578-48C1-97E7-BDDDE3CB337E}"/>
              </a:ext>
            </a:extLst>
          </p:cNvPr>
          <p:cNvCxnSpPr>
            <a:cxnSpLocks/>
            <a:endCxn id="45" idx="3"/>
          </p:cNvCxnSpPr>
          <p:nvPr/>
        </p:nvCxnSpPr>
        <p:spPr>
          <a:xfrm flipH="1" flipV="1">
            <a:off x="4745964" y="4538687"/>
            <a:ext cx="1606464" cy="55770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AF200CA-1D6B-4F0B-BEE7-4EA74CD05AC1}"/>
              </a:ext>
            </a:extLst>
          </p:cNvPr>
          <p:cNvSpPr txBox="1"/>
          <p:nvPr/>
        </p:nvSpPr>
        <p:spPr>
          <a:xfrm>
            <a:off x="6352427" y="1729755"/>
            <a:ext cx="2474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Iterate through the matrix of notes</a:t>
            </a:r>
          </a:p>
          <a:p>
            <a:r>
              <a:rPr lang="en-US" sz="2000" dirty="0"/>
              <a:t>- matrices start at 0 (not 1)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7CB7C6C-3835-4FD8-BF72-5185CC688574}"/>
              </a:ext>
            </a:extLst>
          </p:cNvPr>
          <p:cNvCxnSpPr>
            <a:cxnSpLocks/>
          </p:cNvCxnSpPr>
          <p:nvPr/>
        </p:nvCxnSpPr>
        <p:spPr>
          <a:xfrm flipH="1">
            <a:off x="5918200" y="2552980"/>
            <a:ext cx="305956" cy="5300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66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There is a wide variety of Arduino Boards</a:t>
            </a:r>
          </a:p>
        </p:txBody>
      </p:sp>
      <p:pic>
        <p:nvPicPr>
          <p:cNvPr id="1026" name="Picture 2" descr="Image result for arduino uno">
            <a:extLst>
              <a:ext uri="{FF2B5EF4-FFF2-40B4-BE49-F238E27FC236}">
                <a16:creationId xmlns:a16="http://schemas.microsoft.com/office/drawing/2014/main" id="{0A262A83-A650-4AA4-B637-517A1F953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22" y="2125267"/>
            <a:ext cx="1655501" cy="124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rduino mega">
            <a:extLst>
              <a:ext uri="{FF2B5EF4-FFF2-40B4-BE49-F238E27FC236}">
                <a16:creationId xmlns:a16="http://schemas.microsoft.com/office/drawing/2014/main" id="{4A94F510-E815-4E11-8BF0-7EEC76E0B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78" y="2056709"/>
            <a:ext cx="1851353" cy="123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arduino lilypad">
            <a:extLst>
              <a:ext uri="{FF2B5EF4-FFF2-40B4-BE49-F238E27FC236}">
                <a16:creationId xmlns:a16="http://schemas.microsoft.com/office/drawing/2014/main" id="{AA3AB8DF-3B93-4EA1-94B8-51EA8332C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2" t="2216" r="4667" b="18000"/>
          <a:stretch/>
        </p:blipFill>
        <p:spPr bwMode="auto">
          <a:xfrm>
            <a:off x="6888532" y="2160049"/>
            <a:ext cx="1152017" cy="116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7062E6-05CF-4633-988B-A5926FF293C9}"/>
              </a:ext>
            </a:extLst>
          </p:cNvPr>
          <p:cNvSpPr txBox="1">
            <a:spLocks/>
          </p:cNvSpPr>
          <p:nvPr/>
        </p:nvSpPr>
        <p:spPr>
          <a:xfrm>
            <a:off x="2919785" y="3474193"/>
            <a:ext cx="3064517" cy="32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Mega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9F6EE55-25A2-4DCE-B162-1176A99E05BD}"/>
              </a:ext>
            </a:extLst>
          </p:cNvPr>
          <p:cNvSpPr txBox="1">
            <a:spLocks/>
          </p:cNvSpPr>
          <p:nvPr/>
        </p:nvSpPr>
        <p:spPr>
          <a:xfrm>
            <a:off x="6144017" y="3459048"/>
            <a:ext cx="2696225" cy="32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/>
              <a:t>Lilypad</a:t>
            </a:r>
            <a:endParaRPr lang="en-US" sz="2000" dirty="0"/>
          </a:p>
        </p:txBody>
      </p:sp>
      <p:pic>
        <p:nvPicPr>
          <p:cNvPr id="1042" name="Picture 18" descr="https://www.arduino.cc/en/uploads/Main/ArduinoBT_Front_400px.jpg">
            <a:extLst>
              <a:ext uri="{FF2B5EF4-FFF2-40B4-BE49-F238E27FC236}">
                <a16:creationId xmlns:a16="http://schemas.microsoft.com/office/drawing/2014/main" id="{A96A1E97-BEA0-4914-A18C-288B4259D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64" y="4089872"/>
            <a:ext cx="1531300" cy="101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9177F9-E6A6-4FAF-9EEC-3EB85E54DDDE}"/>
              </a:ext>
            </a:extLst>
          </p:cNvPr>
          <p:cNvSpPr txBox="1">
            <a:spLocks/>
          </p:cNvSpPr>
          <p:nvPr/>
        </p:nvSpPr>
        <p:spPr>
          <a:xfrm>
            <a:off x="-1084541" y="4876061"/>
            <a:ext cx="156908" cy="59872"/>
          </a:xfrm>
          <a:prstGeom prst="rect">
            <a:avLst/>
          </a:prstGeom>
        </p:spPr>
        <p:txBody>
          <a:bodyPr vert="horz" lIns="68580" tIns="34290" rIns="68580" bIns="3429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dirty="0"/>
              <a:t>BT</a:t>
            </a:r>
          </a:p>
        </p:txBody>
      </p:sp>
      <p:pic>
        <p:nvPicPr>
          <p:cNvPr id="1046" name="Picture 22" descr="Image result for arduino nano">
            <a:extLst>
              <a:ext uri="{FF2B5EF4-FFF2-40B4-BE49-F238E27FC236}">
                <a16:creationId xmlns:a16="http://schemas.microsoft.com/office/drawing/2014/main" id="{59730C16-22F1-49F2-99CF-BA825FAC0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766" y="4079842"/>
            <a:ext cx="1176530" cy="93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E3C8EF4-B59E-4CD4-9199-F9F8A41BD32B}"/>
              </a:ext>
            </a:extLst>
          </p:cNvPr>
          <p:cNvSpPr txBox="1">
            <a:spLocks/>
          </p:cNvSpPr>
          <p:nvPr/>
        </p:nvSpPr>
        <p:spPr>
          <a:xfrm>
            <a:off x="535488" y="5263811"/>
            <a:ext cx="2236071" cy="32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BT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870FE1-7B43-4EE9-9327-8BA1809E03D1}"/>
              </a:ext>
            </a:extLst>
          </p:cNvPr>
          <p:cNvSpPr txBox="1">
            <a:spLocks/>
          </p:cNvSpPr>
          <p:nvPr/>
        </p:nvSpPr>
        <p:spPr>
          <a:xfrm>
            <a:off x="2919785" y="5233666"/>
            <a:ext cx="2956488" cy="32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Nano</a:t>
            </a:r>
          </a:p>
        </p:txBody>
      </p:sp>
      <p:pic>
        <p:nvPicPr>
          <p:cNvPr id="1052" name="Picture 28" descr="Image result for arduino pro mini">
            <a:extLst>
              <a:ext uri="{FF2B5EF4-FFF2-40B4-BE49-F238E27FC236}">
                <a16:creationId xmlns:a16="http://schemas.microsoft.com/office/drawing/2014/main" id="{BDA74460-D14F-4A35-B618-2FBE89820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026" y="4053578"/>
            <a:ext cx="1050327" cy="105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DE90B5E-9C15-43E8-9D51-A6BB8D38CBE0}"/>
              </a:ext>
            </a:extLst>
          </p:cNvPr>
          <p:cNvSpPr txBox="1">
            <a:spLocks/>
          </p:cNvSpPr>
          <p:nvPr/>
        </p:nvSpPr>
        <p:spPr>
          <a:xfrm>
            <a:off x="6144017" y="5263811"/>
            <a:ext cx="2794869" cy="32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Pro Mini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78B375-FF91-479B-94D6-88C53EE45DA0}"/>
              </a:ext>
            </a:extLst>
          </p:cNvPr>
          <p:cNvCxnSpPr/>
          <p:nvPr/>
        </p:nvCxnSpPr>
        <p:spPr>
          <a:xfrm>
            <a:off x="502607" y="3866520"/>
            <a:ext cx="8304757" cy="201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8E58D3-EAC4-44AE-92A1-7827DBA7A521}"/>
              </a:ext>
            </a:extLst>
          </p:cNvPr>
          <p:cNvCxnSpPr>
            <a:cxnSpLocks/>
          </p:cNvCxnSpPr>
          <p:nvPr/>
        </p:nvCxnSpPr>
        <p:spPr>
          <a:xfrm flipV="1">
            <a:off x="2846540" y="2224153"/>
            <a:ext cx="0" cy="35027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5A359AC-5020-44DE-B26B-5737A2B0640C}"/>
              </a:ext>
            </a:extLst>
          </p:cNvPr>
          <p:cNvCxnSpPr>
            <a:cxnSpLocks/>
          </p:cNvCxnSpPr>
          <p:nvPr/>
        </p:nvCxnSpPr>
        <p:spPr>
          <a:xfrm flipV="1">
            <a:off x="6028151" y="2224153"/>
            <a:ext cx="0" cy="34986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3931F9-B20D-4747-B414-64B2775673B4}"/>
              </a:ext>
            </a:extLst>
          </p:cNvPr>
          <p:cNvSpPr txBox="1">
            <a:spLocks/>
          </p:cNvSpPr>
          <p:nvPr/>
        </p:nvSpPr>
        <p:spPr>
          <a:xfrm>
            <a:off x="441961" y="3470950"/>
            <a:ext cx="2360730" cy="32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Uno</a:t>
            </a:r>
          </a:p>
        </p:txBody>
      </p:sp>
    </p:spTree>
    <p:extLst>
      <p:ext uri="{BB962C8B-B14F-4D97-AF65-F5344CB8AC3E}">
        <p14:creationId xmlns:p14="http://schemas.microsoft.com/office/powerpoint/2010/main" val="3934607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dirty="0"/>
              <a:t>Accessory “shields”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9177F9-E6A6-4FAF-9EEC-3EB85E54DDDE}"/>
              </a:ext>
            </a:extLst>
          </p:cNvPr>
          <p:cNvSpPr txBox="1">
            <a:spLocks/>
          </p:cNvSpPr>
          <p:nvPr/>
        </p:nvSpPr>
        <p:spPr>
          <a:xfrm>
            <a:off x="-1084541" y="4876061"/>
            <a:ext cx="156908" cy="59872"/>
          </a:xfrm>
          <a:prstGeom prst="rect">
            <a:avLst/>
          </a:prstGeom>
        </p:spPr>
        <p:txBody>
          <a:bodyPr vert="horz" lIns="68580" tIns="34290" rIns="68580" bIns="3429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dirty="0"/>
              <a:t>BT</a:t>
            </a:r>
          </a:p>
        </p:txBody>
      </p:sp>
      <p:pic>
        <p:nvPicPr>
          <p:cNvPr id="3" name="Picture 2" descr="Image result for arduino shields">
            <a:extLst>
              <a:ext uri="{FF2B5EF4-FFF2-40B4-BE49-F238E27FC236}">
                <a16:creationId xmlns:a16="http://schemas.microsoft.com/office/drawing/2014/main" id="{EC815ABE-6890-4EAB-9914-87C1B9937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26" y="1503256"/>
            <a:ext cx="7288328" cy="474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3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dirty="0"/>
              <a:t>There is a wide range of free libraries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9177F9-E6A6-4FAF-9EEC-3EB85E54DDDE}"/>
              </a:ext>
            </a:extLst>
          </p:cNvPr>
          <p:cNvSpPr txBox="1">
            <a:spLocks/>
          </p:cNvSpPr>
          <p:nvPr/>
        </p:nvSpPr>
        <p:spPr>
          <a:xfrm>
            <a:off x="-1084541" y="4876061"/>
            <a:ext cx="156908" cy="59872"/>
          </a:xfrm>
          <a:prstGeom prst="rect">
            <a:avLst/>
          </a:prstGeom>
        </p:spPr>
        <p:txBody>
          <a:bodyPr vert="horz" lIns="68580" tIns="34290" rIns="68580" bIns="3429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dirty="0"/>
              <a:t>BT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294A-6122-4EE2-B57E-08DA200C6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310" y="1792806"/>
            <a:ext cx="2422487" cy="809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1932A6-B833-42F5-9F0E-0E45C2AD8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928" y="1479649"/>
            <a:ext cx="1855110" cy="1690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A8A4B-8A76-4021-991C-3A0902B98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217" y="2893401"/>
            <a:ext cx="2764355" cy="1876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D237B-CF21-4BD5-AF09-583DC0773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599" y="4616286"/>
            <a:ext cx="1560204" cy="18765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7886B-CFD3-43B4-A31D-508757D49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2973719"/>
            <a:ext cx="1557270" cy="1512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29A993-7B0A-4EFB-9229-A71DCA24D0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749" y="4347930"/>
            <a:ext cx="1828815" cy="19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56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can we do with an Arduino?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9177F9-E6A6-4FAF-9EEC-3EB85E54DDDE}"/>
              </a:ext>
            </a:extLst>
          </p:cNvPr>
          <p:cNvSpPr txBox="1">
            <a:spLocks/>
          </p:cNvSpPr>
          <p:nvPr/>
        </p:nvSpPr>
        <p:spPr>
          <a:xfrm>
            <a:off x="-1084541" y="4876061"/>
            <a:ext cx="156908" cy="59872"/>
          </a:xfrm>
          <a:prstGeom prst="rect">
            <a:avLst/>
          </a:prstGeom>
        </p:spPr>
        <p:txBody>
          <a:bodyPr vert="horz" lIns="68580" tIns="34290" rIns="68580" bIns="3429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dirty="0"/>
              <a:t>BT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13105-CEFC-4A51-804E-6FA61E9D4E9B}"/>
              </a:ext>
            </a:extLst>
          </p:cNvPr>
          <p:cNvSpPr txBox="1"/>
          <p:nvPr/>
        </p:nvSpPr>
        <p:spPr>
          <a:xfrm>
            <a:off x="737860" y="1390810"/>
            <a:ext cx="7976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 Arduino is a general purpose tool that simply executes whatever instructions you give it</a:t>
            </a:r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F3B832-885C-44A0-A853-84FF5E95B6AF}"/>
              </a:ext>
            </a:extLst>
          </p:cNvPr>
          <p:cNvSpPr txBox="1"/>
          <p:nvPr/>
        </p:nvSpPr>
        <p:spPr>
          <a:xfrm>
            <a:off x="382654" y="2098696"/>
            <a:ext cx="1864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Pet Feeder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9219EB-5305-4DF1-AE55-5965CB0DDBAF}"/>
              </a:ext>
            </a:extLst>
          </p:cNvPr>
          <p:cNvSpPr txBox="1"/>
          <p:nvPr/>
        </p:nvSpPr>
        <p:spPr>
          <a:xfrm>
            <a:off x="2313875" y="2422388"/>
            <a:ext cx="2258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 8am and 5pm send a signal to the motor so it rotates and dispenses food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96998-27B0-45E1-9756-0692D3B1C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4" y="2422388"/>
            <a:ext cx="1864945" cy="1823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98CBD-FA67-41E9-ACA8-425DC998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66" y="2577128"/>
            <a:ext cx="2258126" cy="1519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A275E1-CBF0-471A-AEE7-55542049E2A7}"/>
              </a:ext>
            </a:extLst>
          </p:cNvPr>
          <p:cNvSpPr txBox="1"/>
          <p:nvPr/>
        </p:nvSpPr>
        <p:spPr>
          <a:xfrm>
            <a:off x="6377365" y="2252519"/>
            <a:ext cx="22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Sous Vide Cooker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D1EF97-6DE1-4C7C-8F5D-44C2DBB7B90E}"/>
              </a:ext>
            </a:extLst>
          </p:cNvPr>
          <p:cNvSpPr txBox="1"/>
          <p:nvPr/>
        </p:nvSpPr>
        <p:spPr>
          <a:xfrm>
            <a:off x="6121032" y="4187459"/>
            <a:ext cx="2821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If the temperature is too low, turn the heater on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If the temperature is too high, turn the heater off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82EE4C-F422-404A-9A16-5BA4B9E76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638" y="4464495"/>
            <a:ext cx="1378591" cy="18730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B85E393-7BA1-48AA-87BD-7746567E1569}"/>
              </a:ext>
            </a:extLst>
          </p:cNvPr>
          <p:cNvSpPr txBox="1"/>
          <p:nvPr/>
        </p:nvSpPr>
        <p:spPr>
          <a:xfrm>
            <a:off x="3300038" y="4096883"/>
            <a:ext cx="2560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Self-Balancing Robot</a:t>
            </a: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F7B57-5590-4419-B3C1-F2D1B23498FE}"/>
              </a:ext>
            </a:extLst>
          </p:cNvPr>
          <p:cNvSpPr txBox="1"/>
          <p:nvPr/>
        </p:nvSpPr>
        <p:spPr>
          <a:xfrm>
            <a:off x="1018718" y="4805470"/>
            <a:ext cx="2882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If leaning forward spin motors forward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If leaning backwards, spin motors backwards</a:t>
            </a:r>
          </a:p>
        </p:txBody>
      </p:sp>
    </p:spTree>
    <p:extLst>
      <p:ext uri="{BB962C8B-B14F-4D97-AF65-F5344CB8AC3E}">
        <p14:creationId xmlns:p14="http://schemas.microsoft.com/office/powerpoint/2010/main" val="1933645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are we building today?</a:t>
            </a:r>
          </a:p>
        </p:txBody>
      </p:sp>
      <p:pic>
        <p:nvPicPr>
          <p:cNvPr id="1046" name="Picture 22" descr="Image result for arduino nano">
            <a:extLst>
              <a:ext uri="{FF2B5EF4-FFF2-40B4-BE49-F238E27FC236}">
                <a16:creationId xmlns:a16="http://schemas.microsoft.com/office/drawing/2014/main" id="{59730C16-22F1-49F2-99CF-BA825FAC0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037" y="2888887"/>
            <a:ext cx="1416873" cy="112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aaa batteries">
            <a:extLst>
              <a:ext uri="{FF2B5EF4-FFF2-40B4-BE49-F238E27FC236}">
                <a16:creationId xmlns:a16="http://schemas.microsoft.com/office/drawing/2014/main" id="{914831CE-F3C8-482D-BB9A-1B43FE80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828" y="4339884"/>
            <a:ext cx="1078003" cy="10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14F52B-3E25-4405-BD7B-1F7E495FA5AD}"/>
              </a:ext>
            </a:extLst>
          </p:cNvPr>
          <p:cNvSpPr txBox="1"/>
          <p:nvPr/>
        </p:nvSpPr>
        <p:spPr>
          <a:xfrm>
            <a:off x="2452103" y="5148648"/>
            <a:ext cx="1761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Batteries </a:t>
            </a:r>
          </a:p>
          <a:p>
            <a:pPr algn="ctr"/>
            <a:r>
              <a:rPr lang="en-US" dirty="0"/>
              <a:t>(Power Source)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3EF921-0784-4915-A3B1-55EC6BFE0D0C}"/>
              </a:ext>
            </a:extLst>
          </p:cNvPr>
          <p:cNvSpPr txBox="1"/>
          <p:nvPr/>
        </p:nvSpPr>
        <p:spPr>
          <a:xfrm>
            <a:off x="2875578" y="1985769"/>
            <a:ext cx="1423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Nano</a:t>
            </a:r>
          </a:p>
          <a:p>
            <a:pPr algn="ctr"/>
            <a:r>
              <a:rPr lang="en-US" dirty="0"/>
              <a:t>(The Brain)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6CCC361-93E9-4022-863D-E29D029EC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102" y="3055989"/>
            <a:ext cx="1321312" cy="107964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CBE960A-FA39-47B8-ACA9-06C9FB0963DF}"/>
              </a:ext>
            </a:extLst>
          </p:cNvPr>
          <p:cNvSpPr txBox="1"/>
          <p:nvPr/>
        </p:nvSpPr>
        <p:spPr>
          <a:xfrm>
            <a:off x="5164102" y="4261183"/>
            <a:ext cx="15117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Speaker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6E2B1A4-DE17-41AB-940A-40F8CE78B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222" y="3302264"/>
            <a:ext cx="441756" cy="468904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C3E5587-EE2D-4B1B-A1A0-44FCB5FDF3A5}"/>
              </a:ext>
            </a:extLst>
          </p:cNvPr>
          <p:cNvCxnSpPr/>
          <p:nvPr/>
        </p:nvCxnSpPr>
        <p:spPr>
          <a:xfrm>
            <a:off x="4209340" y="3540031"/>
            <a:ext cx="9033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AB4B3FF-0FFC-4DAE-8E13-43C054DDFEAC}"/>
              </a:ext>
            </a:extLst>
          </p:cNvPr>
          <p:cNvSpPr txBox="1"/>
          <p:nvPr/>
        </p:nvSpPr>
        <p:spPr>
          <a:xfrm>
            <a:off x="546429" y="2549879"/>
            <a:ext cx="1637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Switch</a:t>
            </a:r>
          </a:p>
          <a:p>
            <a:pPr algn="ctr"/>
            <a:r>
              <a:rPr lang="en-US" dirty="0"/>
              <a:t>(To Control It)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5448A53-7E46-4AAF-905B-B35816C64F47}"/>
              </a:ext>
            </a:extLst>
          </p:cNvPr>
          <p:cNvCxnSpPr>
            <a:cxnSpLocks/>
          </p:cNvCxnSpPr>
          <p:nvPr/>
        </p:nvCxnSpPr>
        <p:spPr>
          <a:xfrm>
            <a:off x="1606399" y="3540031"/>
            <a:ext cx="9294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A920EF9-6084-4843-891F-3E5485388B15}"/>
              </a:ext>
            </a:extLst>
          </p:cNvPr>
          <p:cNvCxnSpPr>
            <a:cxnSpLocks/>
          </p:cNvCxnSpPr>
          <p:nvPr/>
        </p:nvCxnSpPr>
        <p:spPr>
          <a:xfrm flipV="1">
            <a:off x="3417669" y="4022124"/>
            <a:ext cx="0" cy="3781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Up 7">
            <a:extLst>
              <a:ext uri="{FF2B5EF4-FFF2-40B4-BE49-F238E27FC236}">
                <a16:creationId xmlns:a16="http://schemas.microsoft.com/office/drawing/2014/main" id="{3E345004-B66E-442E-84E2-659026A774EC}"/>
              </a:ext>
            </a:extLst>
          </p:cNvPr>
          <p:cNvSpPr/>
          <p:nvPr/>
        </p:nvSpPr>
        <p:spPr>
          <a:xfrm rot="2863520">
            <a:off x="7084552" y="3814130"/>
            <a:ext cx="583589" cy="866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F0AE5E-919A-446B-9AFF-B1E450128F40}"/>
              </a:ext>
            </a:extLst>
          </p:cNvPr>
          <p:cNvSpPr/>
          <p:nvPr/>
        </p:nvSpPr>
        <p:spPr>
          <a:xfrm>
            <a:off x="372926" y="1963334"/>
            <a:ext cx="6512051" cy="392018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D1063CB-E9E4-4719-A66B-E136B048D5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5" t="12749" r="22773" b="24619"/>
          <a:stretch/>
        </p:blipFill>
        <p:spPr>
          <a:xfrm>
            <a:off x="6981046" y="2113007"/>
            <a:ext cx="1911238" cy="173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26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447" y="595506"/>
            <a:ext cx="8127881" cy="692925"/>
          </a:xfrm>
        </p:spPr>
        <p:txBody>
          <a:bodyPr>
            <a:noAutofit/>
          </a:bodyPr>
          <a:lstStyle/>
          <a:p>
            <a:r>
              <a:rPr lang="en-US" sz="3200" dirty="0"/>
              <a:t>Start the IDE, Configure the Board and Processor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14F52B-3E25-4405-BD7B-1F7E495FA5AD}"/>
              </a:ext>
            </a:extLst>
          </p:cNvPr>
          <p:cNvSpPr txBox="1"/>
          <p:nvPr/>
        </p:nvSpPr>
        <p:spPr>
          <a:xfrm>
            <a:off x="181138" y="2318203"/>
            <a:ext cx="4198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Set the board type:</a:t>
            </a:r>
          </a:p>
          <a:p>
            <a:r>
              <a:rPr lang="en-US" dirty="0"/>
              <a:t>	Tools-&gt;Board-&gt;Arduino Nano</a:t>
            </a:r>
          </a:p>
          <a:p>
            <a:endParaRPr lang="en-US" dirty="0"/>
          </a:p>
          <a:p>
            <a:r>
              <a:rPr lang="en-US" b="1" u="sng" dirty="0"/>
              <a:t>Set the processor type:</a:t>
            </a:r>
          </a:p>
          <a:p>
            <a:r>
              <a:rPr lang="en-US" dirty="0"/>
              <a:t>	Tools-&gt;Processor-&gt;ATmega328P (Old </a:t>
            </a:r>
            <a:br>
              <a:rPr lang="en-US" dirty="0"/>
            </a:br>
            <a:r>
              <a:rPr lang="en-US" dirty="0"/>
              <a:t>		Bootloader)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refers to the Arduino board that we are using</a:t>
            </a:r>
          </a:p>
        </p:txBody>
      </p:sp>
      <p:pic>
        <p:nvPicPr>
          <p:cNvPr id="29" name="Picture 22" descr="Image result for arduino nano">
            <a:extLst>
              <a:ext uri="{FF2B5EF4-FFF2-40B4-BE49-F238E27FC236}">
                <a16:creationId xmlns:a16="http://schemas.microsoft.com/office/drawing/2014/main" id="{16723D9B-3AF9-449F-8590-F9EFDF482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366" y="4997782"/>
            <a:ext cx="1589672" cy="126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74F4A3C-5EA0-4F05-BFC8-D689480968DA}"/>
              </a:ext>
            </a:extLst>
          </p:cNvPr>
          <p:cNvSpPr/>
          <p:nvPr/>
        </p:nvSpPr>
        <p:spPr>
          <a:xfrm rot="20010932">
            <a:off x="2397502" y="5158494"/>
            <a:ext cx="1875144" cy="920870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C2D1F0-421A-4EAA-B26A-E4B845A9F4D2}"/>
              </a:ext>
            </a:extLst>
          </p:cNvPr>
          <p:cNvCxnSpPr>
            <a:cxnSpLocks/>
          </p:cNvCxnSpPr>
          <p:nvPr/>
        </p:nvCxnSpPr>
        <p:spPr>
          <a:xfrm>
            <a:off x="2798805" y="3758927"/>
            <a:ext cx="242407" cy="17065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1C02CA0-9193-440B-935D-EFC72419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718" y="1677475"/>
            <a:ext cx="4507546" cy="311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6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BF4A-4DAD-47A8-A6A8-F67AF9DF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71" y="743702"/>
            <a:ext cx="8096458" cy="561077"/>
          </a:xfrm>
        </p:spPr>
        <p:txBody>
          <a:bodyPr>
            <a:noAutofit/>
          </a:bodyPr>
          <a:lstStyle/>
          <a:p>
            <a:r>
              <a:rPr lang="en-US" sz="3200" dirty="0"/>
              <a:t>Configure the IDE – Select the correct port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2B27A2-B7E5-47F2-8667-3F335FF6AE44}"/>
              </a:ext>
            </a:extLst>
          </p:cNvPr>
          <p:cNvSpPr txBox="1"/>
          <p:nvPr/>
        </p:nvSpPr>
        <p:spPr>
          <a:xfrm>
            <a:off x="618939" y="2159462"/>
            <a:ext cx="36050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Set the port:</a:t>
            </a:r>
          </a:p>
          <a:p>
            <a:r>
              <a:rPr lang="en-US" dirty="0"/>
              <a:t>	Tools-&gt;Port-&gt;[this depends on your system]</a:t>
            </a:r>
          </a:p>
          <a:p>
            <a:endParaRPr lang="en-US" dirty="0"/>
          </a:p>
          <a:p>
            <a:r>
              <a:rPr lang="en-US" dirty="0"/>
              <a:t>This is the (typically USB) port on your computer that will be used to send data from the computer to the Arduino</a:t>
            </a:r>
          </a:p>
          <a:p>
            <a:endParaRPr lang="en-US" dirty="0"/>
          </a:p>
          <a:p>
            <a:r>
              <a:rPr lang="en-US" dirty="0"/>
              <a:t>You often have to figure out which one is correct through trial and error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D25BC2-50C2-4DB7-BEDD-82F008679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167"/>
          <a:stretch/>
        </p:blipFill>
        <p:spPr>
          <a:xfrm>
            <a:off x="4346211" y="1521978"/>
            <a:ext cx="4411098" cy="287223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E944F11-66C8-47D7-A027-6F73D504D49B}"/>
              </a:ext>
            </a:extLst>
          </p:cNvPr>
          <p:cNvGrpSpPr/>
          <p:nvPr/>
        </p:nvGrpSpPr>
        <p:grpSpPr>
          <a:xfrm>
            <a:off x="3586778" y="5396615"/>
            <a:ext cx="4672664" cy="585869"/>
            <a:chOff x="1544769" y="4469985"/>
            <a:chExt cx="4672664" cy="5858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17A38C-FE0D-4177-A992-85DD96DB6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4769" y="4469985"/>
              <a:ext cx="4672664" cy="585869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D01DD4E-D1F7-4E1A-A374-5EC11E02B220}"/>
                </a:ext>
              </a:extLst>
            </p:cNvPr>
            <p:cNvSpPr/>
            <p:nvPr/>
          </p:nvSpPr>
          <p:spPr>
            <a:xfrm>
              <a:off x="4172566" y="4680585"/>
              <a:ext cx="337185" cy="30861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B2A8DD2-E38B-4337-85EE-A587404848ED}"/>
                </a:ext>
              </a:extLst>
            </p:cNvPr>
            <p:cNvSpPr/>
            <p:nvPr/>
          </p:nvSpPr>
          <p:spPr>
            <a:xfrm>
              <a:off x="4509751" y="4687184"/>
              <a:ext cx="337185" cy="30861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49D999-7200-44AD-BDAC-B4BDA6F981AF}"/>
                </a:ext>
              </a:extLst>
            </p:cNvPr>
            <p:cNvSpPr/>
            <p:nvPr/>
          </p:nvSpPr>
          <p:spPr>
            <a:xfrm>
              <a:off x="4872102" y="4680585"/>
              <a:ext cx="337185" cy="30861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0C8CB6-D027-4DAC-94D5-43C21FE5A5D4}"/>
              </a:ext>
            </a:extLst>
          </p:cNvPr>
          <p:cNvCxnSpPr>
            <a:cxnSpLocks/>
          </p:cNvCxnSpPr>
          <p:nvPr/>
        </p:nvCxnSpPr>
        <p:spPr>
          <a:xfrm>
            <a:off x="3472249" y="3549232"/>
            <a:ext cx="2860589" cy="20645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202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1868</TotalTime>
  <Words>815</Words>
  <Application>Microsoft Office PowerPoint</Application>
  <PresentationFormat>On-screen Show (4:3)</PresentationFormat>
  <Paragraphs>142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Intro to Arduino: Build a Digital Music Box</vt:lpstr>
      <vt:lpstr>What is an Arduino?</vt:lpstr>
      <vt:lpstr>There is a wide variety of Arduino Boards</vt:lpstr>
      <vt:lpstr>Accessory “shields”</vt:lpstr>
      <vt:lpstr>There is a wide range of free libraries</vt:lpstr>
      <vt:lpstr>What can we do with an Arduino?</vt:lpstr>
      <vt:lpstr>What are we building today?</vt:lpstr>
      <vt:lpstr>Start the IDE, Configure the Board and Processor</vt:lpstr>
      <vt:lpstr>Configure the IDE – Select the correct port</vt:lpstr>
      <vt:lpstr>Download the led_flash sketch and upload to your Arduino</vt:lpstr>
      <vt:lpstr>Connect the Pushbutton to your Arduino and press it!</vt:lpstr>
      <vt:lpstr>The led_flash sketch explained</vt:lpstr>
      <vt:lpstr>Let’s hook up the rest of the circuit</vt:lpstr>
      <vt:lpstr>Now modify the code to make it play a tone when you press the button</vt:lpstr>
      <vt:lpstr>Now download any of these and try them out</vt:lpstr>
      <vt:lpstr>Let’s look at jingle_bells.ino</vt:lpstr>
      <vt:lpstr>Definition of Song Tempo and Note Duration</vt:lpstr>
      <vt:lpstr>Table of musical notes</vt:lpstr>
      <vt:lpstr>Definition of the song itself</vt:lpstr>
      <vt:lpstr>The playJingleBells() loop – play the notes</vt:lpstr>
      <vt:lpstr>Finish it off</vt:lpstr>
      <vt:lpstr>Appendix</vt:lpstr>
      <vt:lpstr>INPUT_PULLUP explained</vt:lpstr>
      <vt:lpstr>The playFurElise() portion is new, and a bit complicated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Arduino: Build a Digital Music Box</dc:title>
  <dc:creator>Ray Crampton</dc:creator>
  <cp:lastModifiedBy>Ray Crampton</cp:lastModifiedBy>
  <cp:revision>115</cp:revision>
  <dcterms:created xsi:type="dcterms:W3CDTF">2017-12-17T15:28:10Z</dcterms:created>
  <dcterms:modified xsi:type="dcterms:W3CDTF">2018-12-05T14:04:31Z</dcterms:modified>
</cp:coreProperties>
</file>